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12" r:id="rId2"/>
  </p:sldMasterIdLst>
  <p:notesMasterIdLst>
    <p:notesMasterId r:id="rId20"/>
  </p:notesMasterIdLst>
  <p:sldIdLst>
    <p:sldId id="551" r:id="rId3"/>
    <p:sldId id="583" r:id="rId4"/>
    <p:sldId id="582" r:id="rId5"/>
    <p:sldId id="588" r:id="rId6"/>
    <p:sldId id="587" r:id="rId7"/>
    <p:sldId id="589" r:id="rId8"/>
    <p:sldId id="590" r:id="rId9"/>
    <p:sldId id="591" r:id="rId10"/>
    <p:sldId id="603" r:id="rId11"/>
    <p:sldId id="594" r:id="rId12"/>
    <p:sldId id="595" r:id="rId13"/>
    <p:sldId id="596" r:id="rId14"/>
    <p:sldId id="592" r:id="rId15"/>
    <p:sldId id="586" r:id="rId16"/>
    <p:sldId id="601" r:id="rId17"/>
    <p:sldId id="604" r:id="rId18"/>
    <p:sldId id="574" r:id="rId19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800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6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086" y="-90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hturkyilmaz\Desktop\Meteoroloji\RTC%20Faaliyetleri\RTC%20Turkiye-2002%20-%202016M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hturkyilmaz\Desktop\Meteoroloji\RTC%20Faaliyetleri\RTC%20Turkiye-2002%20-%202016M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/>
      <c:barChart>
        <c:barDir val="col"/>
        <c:grouping val="clustered"/>
        <c:ser>
          <c:idx val="0"/>
          <c:order val="0"/>
          <c:cat>
            <c:numRef>
              <c:f>GRAF!$A$5:$A$19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GRAF!$B$5:$B$19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6</c:v>
                </c:pt>
                <c:pt idx="10">
                  <c:v>10</c:v>
                </c:pt>
                <c:pt idx="11">
                  <c:v>7</c:v>
                </c:pt>
                <c:pt idx="12">
                  <c:v>8</c:v>
                </c:pt>
                <c:pt idx="13">
                  <c:v>12</c:v>
                </c:pt>
                <c:pt idx="1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C1-414B-AE0A-0C9AFBF0FE67}"/>
            </c:ext>
          </c:extLst>
        </c:ser>
        <c:axId val="56217600"/>
        <c:axId val="56221056"/>
      </c:barChart>
      <c:catAx>
        <c:axId val="56217600"/>
        <c:scaling>
          <c:orientation val="minMax"/>
        </c:scaling>
        <c:axPos val="b"/>
        <c:numFmt formatCode="General" sourceLinked="1"/>
        <c:tickLblPos val="nextTo"/>
        <c:crossAx val="56221056"/>
        <c:crosses val="autoZero"/>
        <c:auto val="1"/>
        <c:lblAlgn val="ctr"/>
        <c:lblOffset val="100"/>
      </c:catAx>
      <c:valAx>
        <c:axId val="56221056"/>
        <c:scaling>
          <c:orientation val="minMax"/>
        </c:scaling>
        <c:axPos val="l"/>
        <c:majorGridlines/>
        <c:numFmt formatCode="General" sourceLinked="1"/>
        <c:tickLblPos val="nextTo"/>
        <c:crossAx val="5621760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plotArea>
      <c:layout/>
      <c:barChart>
        <c:barDir val="col"/>
        <c:grouping val="clustered"/>
        <c:ser>
          <c:idx val="0"/>
          <c:order val="0"/>
          <c:cat>
            <c:numRef>
              <c:f>GRAF!$A$5:$A$18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GRAF!$C$5:$C$18</c:f>
              <c:numCache>
                <c:formatCode>General</c:formatCode>
                <c:ptCount val="14"/>
                <c:pt idx="0">
                  <c:v>10</c:v>
                </c:pt>
                <c:pt idx="1">
                  <c:v>16</c:v>
                </c:pt>
                <c:pt idx="2">
                  <c:v>29</c:v>
                </c:pt>
                <c:pt idx="3">
                  <c:v>39</c:v>
                </c:pt>
                <c:pt idx="4">
                  <c:v>10</c:v>
                </c:pt>
                <c:pt idx="5">
                  <c:v>88</c:v>
                </c:pt>
                <c:pt idx="6">
                  <c:v>58</c:v>
                </c:pt>
                <c:pt idx="7">
                  <c:v>90</c:v>
                </c:pt>
                <c:pt idx="8">
                  <c:v>65</c:v>
                </c:pt>
                <c:pt idx="9">
                  <c:v>105</c:v>
                </c:pt>
                <c:pt idx="10">
                  <c:v>237</c:v>
                </c:pt>
                <c:pt idx="11">
                  <c:v>278</c:v>
                </c:pt>
                <c:pt idx="12">
                  <c:v>199</c:v>
                </c:pt>
                <c:pt idx="13">
                  <c:v>287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15-4CD5-93C0-B96526CE9F17}"/>
            </c:ext>
          </c:extLst>
        </c:ser>
        <c:axId val="56290688"/>
        <c:axId val="72492160"/>
      </c:barChart>
      <c:catAx>
        <c:axId val="56290688"/>
        <c:scaling>
          <c:orientation val="minMax"/>
        </c:scaling>
        <c:axPos val="b"/>
        <c:numFmt formatCode="General" sourceLinked="1"/>
        <c:tickLblPos val="nextTo"/>
        <c:crossAx val="72492160"/>
        <c:crosses val="autoZero"/>
        <c:auto val="1"/>
        <c:lblAlgn val="ctr"/>
        <c:lblOffset val="100"/>
      </c:catAx>
      <c:valAx>
        <c:axId val="72492160"/>
        <c:scaling>
          <c:orientation val="minMax"/>
        </c:scaling>
        <c:axPos val="l"/>
        <c:majorGridlines/>
        <c:numFmt formatCode="General" sourceLinked="1"/>
        <c:tickLblPos val="nextTo"/>
        <c:crossAx val="56290688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DA7A70-8C24-450E-B266-BDEA0EE9C336}" type="datetimeFigureOut">
              <a:rPr lang="tr-TR"/>
              <a:pPr>
                <a:defRPr/>
              </a:pPr>
              <a:t>20.07.2017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1B55BF-8026-41B4-B7EF-C091252CD4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616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136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14B243-9FA6-4983-8236-3F2F34D1012F}" type="slidenum">
              <a:rPr lang="tr-T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2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45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70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85825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33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58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73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29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663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093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57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875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360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60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229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68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69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04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36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36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57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20.07.2017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99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20.07.2017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7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20.07.2017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4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 l="3386" t="2061" r="1218" b="3722"/>
          <a:stretch>
            <a:fillRect/>
          </a:stretch>
        </p:blipFill>
        <p:spPr bwMode="auto">
          <a:xfrm>
            <a:off x="1271464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9901" y="5589240"/>
            <a:ext cx="8532813" cy="9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C:\Users\fdagli\Desktop\Resim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848" y="2780928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11 Dikdörtgen"/>
          <p:cNvSpPr>
            <a:spLocks noChangeArrowheads="1"/>
          </p:cNvSpPr>
          <p:nvPr/>
        </p:nvSpPr>
        <p:spPr bwMode="auto">
          <a:xfrm>
            <a:off x="1524000" y="1124745"/>
            <a:ext cx="91440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0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TRAININGS OF TSMS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presented by Afife Hande Türkyılmaz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30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524000" y="1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</a:pPr>
            <a:endParaRPr lang="tr-TR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</a:pPr>
            <a:endParaRPr lang="tr-TR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3389" y="114301"/>
            <a:ext cx="9366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fdagli\Desktop\Resim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6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98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Specific trainings that we provide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4" name="0 Resim" descr="Etiyopya Eğitimi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9736" y="3501009"/>
            <a:ext cx="5112568" cy="3065423"/>
          </a:xfrm>
          <a:prstGeom prst="rect">
            <a:avLst/>
          </a:prstGeom>
        </p:spPr>
      </p:pic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1847528" y="1196753"/>
            <a:ext cx="8424936" cy="2980927"/>
          </a:xfrm>
        </p:spPr>
        <p:txBody>
          <a:bodyPr/>
          <a:lstStyle/>
          <a:p>
            <a:pPr algn="just"/>
            <a:r>
              <a:rPr lang="en-US" b="1" i="1" dirty="0" smtClean="0">
                <a:solidFill>
                  <a:srgbClr val="0000FF"/>
                </a:solidFill>
              </a:rPr>
              <a:t>Training Course for the Staff of Ethiopian Meteorological Service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tr-TR" b="1" dirty="0" smtClean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19 and January 2016 in Ankara Facility of RTC </a:t>
            </a:r>
            <a:endParaRPr lang="tr-TR" b="1" dirty="0" smtClean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19 Ethiopia</a:t>
            </a:r>
            <a:r>
              <a:rPr lang="tr-TR" b="1" dirty="0" smtClean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0000FF"/>
                </a:solidFill>
              </a:rPr>
              <a:t> Meteorological Personnel.</a:t>
            </a:r>
          </a:p>
          <a:p>
            <a:endParaRPr lang="tr-TR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6600" y="0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99656" y="260648"/>
            <a:ext cx="6264696" cy="5636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Specific trainings that we provide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6" name="1 Resim" descr="Somali Eğitimi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1704" y="3140968"/>
            <a:ext cx="5328592" cy="3240360"/>
          </a:xfrm>
          <a:prstGeom prst="rect">
            <a:avLst/>
          </a:prstGeom>
        </p:spPr>
      </p:pic>
      <p:sp>
        <p:nvSpPr>
          <p:cNvPr id="7" name="6 Metin Yer Tutucusu"/>
          <p:cNvSpPr>
            <a:spLocks noGrp="1"/>
          </p:cNvSpPr>
          <p:nvPr>
            <p:ph type="body" sz="half" idx="2"/>
          </p:nvPr>
        </p:nvSpPr>
        <p:spPr>
          <a:xfrm>
            <a:off x="1775521" y="1196753"/>
            <a:ext cx="8640960" cy="1800201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0000FF"/>
                </a:solidFill>
              </a:rPr>
              <a:t>Training Course for the Staff of Somali Civil Aviation and Meteorology Authority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endParaRPr lang="tr-TR" sz="2800" b="1" dirty="0">
              <a:solidFill>
                <a:srgbClr val="0000F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21 March and 01 April 2016 in Ankara Facility of RTC</a:t>
            </a:r>
            <a:endParaRPr lang="tr-TR" sz="2800" b="1" dirty="0">
              <a:solidFill>
                <a:srgbClr val="0000F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5 Somali Meteorological Personnel</a:t>
            </a:r>
          </a:p>
          <a:p>
            <a:endParaRPr lang="tr-T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6600" y="0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99656" y="273050"/>
            <a:ext cx="6552728" cy="56366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Specific trainings that we provide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sz="half" idx="2"/>
          </p:nvPr>
        </p:nvSpPr>
        <p:spPr>
          <a:xfrm>
            <a:off x="1981200" y="1052738"/>
            <a:ext cx="8219256" cy="2736303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0000FF"/>
                </a:solidFill>
              </a:rPr>
              <a:t>Training Course for the Staff of Mauritania  Meteorological Office and Senegal Civil Aviation and Meteorology Authority </a:t>
            </a:r>
            <a:endParaRPr lang="tr-TR" sz="2800" b="1" i="1" dirty="0">
              <a:solidFill>
                <a:srgbClr val="0000F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30 May and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3 June 2016 in Ankara Facility of RTC </a:t>
            </a:r>
            <a:endParaRPr lang="tr-TR" sz="2800" b="1" dirty="0">
              <a:solidFill>
                <a:srgbClr val="0000F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6 Mauritania and 3 Senegal Meteorological Personnel</a:t>
            </a:r>
          </a:p>
          <a:p>
            <a:endParaRPr lang="tr-T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fdagli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6600" y="0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3933056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585" y="3933056"/>
            <a:ext cx="2987377" cy="252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11624" y="0"/>
            <a:ext cx="691276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>
                <a:solidFill>
                  <a:srgbClr val="FF0000"/>
                </a:solidFill>
              </a:rPr>
              <a:t/>
            </a:r>
            <a:br>
              <a:rPr lang="tr-TR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Trainings for Afghanistan Meteorological Department (AMD)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sz="half" idx="2"/>
          </p:nvPr>
        </p:nvSpPr>
        <p:spPr>
          <a:xfrm>
            <a:off x="1703512" y="1268760"/>
            <a:ext cx="8640960" cy="2736305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Quality Management  Training (15 Aug-9 Sep 2016, 10 AMD Personnel)</a:t>
            </a:r>
            <a:endParaRPr lang="tr-TR" sz="2400" b="1" dirty="0">
              <a:solidFill>
                <a:srgbClr val="0000F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Observer Training (28 Nov-22 Dec 2016, 11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 AMD Personnel)</a:t>
            </a:r>
            <a:endParaRPr lang="tr-TR" sz="2400" b="1" dirty="0">
              <a:solidFill>
                <a:srgbClr val="0000F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Forecaster and Satellite Meteorology Training (06 March-14 April 2017, 11 AMD Personnel</a:t>
            </a:r>
            <a:r>
              <a:rPr lang="tr-TR" sz="2400" b="1" dirty="0">
                <a:solidFill>
                  <a:srgbClr val="0000FF"/>
                </a:solidFill>
              </a:rPr>
              <a:t>)</a:t>
            </a:r>
            <a:endParaRPr lang="en-US" sz="2400" b="1" dirty="0">
              <a:solidFill>
                <a:srgbClr val="0000FF"/>
              </a:solidFill>
            </a:endParaRPr>
          </a:p>
          <a:p>
            <a:endParaRPr lang="tr-TR" sz="24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fdagli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6600" y="0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696" y="3429000"/>
            <a:ext cx="52565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67608" y="0"/>
            <a:ext cx="7272808" cy="10527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Distribution of Number of Trainings</a:t>
            </a:r>
            <a:endParaRPr lang="en-US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  </a:t>
            </a:r>
          </a:p>
          <a:p>
            <a:endParaRPr lang="tr-TR" dirty="0"/>
          </a:p>
        </p:txBody>
      </p:sp>
      <p:graphicFrame>
        <p:nvGraphicFramePr>
          <p:cNvPr id="6" name="11 Grafik"/>
          <p:cNvGraphicFramePr/>
          <p:nvPr/>
        </p:nvGraphicFramePr>
        <p:xfrm>
          <a:off x="2351584" y="1484784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6600" y="0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83632" y="188640"/>
            <a:ext cx="6840760" cy="6480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Distribution of Number of Participants</a:t>
            </a:r>
          </a:p>
        </p:txBody>
      </p:sp>
      <p:graphicFrame>
        <p:nvGraphicFramePr>
          <p:cNvPr id="4" name="12 Grafik"/>
          <p:cNvGraphicFramePr>
            <a:graphicFrameLocks noGrp="1"/>
          </p:cNvGraphicFramePr>
          <p:nvPr>
            <p:ph idx="1"/>
          </p:nvPr>
        </p:nvGraphicFramePr>
        <p:xfrm>
          <a:off x="1981200" y="1340768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6600" y="0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Trainings in 2017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fdagli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504" y="0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Training Course on Operation and Maintenance of Radar Systems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GB" b="1" dirty="0" smtClean="0">
                <a:solidFill>
                  <a:srgbClr val="0000FF"/>
                </a:solidFill>
              </a:rPr>
              <a:t>Marmaris</a:t>
            </a:r>
            <a:r>
              <a:rPr lang="tr-TR" b="1" dirty="0" smtClean="0">
                <a:solidFill>
                  <a:srgbClr val="0000FF"/>
                </a:solidFill>
              </a:rPr>
              <a:t>, </a:t>
            </a:r>
            <a:r>
              <a:rPr lang="en-GB" b="1" dirty="0" smtClean="0">
                <a:solidFill>
                  <a:srgbClr val="0000FF"/>
                </a:solidFill>
              </a:rPr>
              <a:t>September-October</a:t>
            </a:r>
            <a:endParaRPr lang="tr-TR" b="1" dirty="0" smtClean="0">
              <a:solidFill>
                <a:srgbClr val="0000FF"/>
              </a:solidFill>
            </a:endParaRPr>
          </a:p>
          <a:p>
            <a:r>
              <a:rPr lang="en-GB" b="1" dirty="0" smtClean="0">
                <a:solidFill>
                  <a:srgbClr val="0000FF"/>
                </a:solidFill>
              </a:rPr>
              <a:t>Training Course on Establishment, Operation and Maintenance of AWOS</a:t>
            </a:r>
            <a:endParaRPr lang="tr-TR" b="1" dirty="0" smtClean="0">
              <a:solidFill>
                <a:srgbClr val="0000FF"/>
              </a:solidFill>
            </a:endParaRPr>
          </a:p>
          <a:p>
            <a:pPr lvl="1"/>
            <a:r>
              <a:rPr lang="en-GB" b="1" dirty="0" smtClean="0">
                <a:solidFill>
                  <a:srgbClr val="0000FF"/>
                </a:solidFill>
              </a:rPr>
              <a:t>Alanya</a:t>
            </a:r>
            <a:r>
              <a:rPr lang="tr-TR" b="1" dirty="0" smtClean="0">
                <a:solidFill>
                  <a:srgbClr val="0000FF"/>
                </a:solidFill>
              </a:rPr>
              <a:t>, </a:t>
            </a:r>
            <a:r>
              <a:rPr lang="en-GB" b="1" dirty="0" smtClean="0">
                <a:solidFill>
                  <a:srgbClr val="0000FF"/>
                </a:solidFill>
              </a:rPr>
              <a:t>September-October</a:t>
            </a:r>
            <a:endParaRPr lang="tr-TR" b="1" dirty="0" smtClean="0">
              <a:solidFill>
                <a:srgbClr val="0000FF"/>
              </a:solidFill>
            </a:endParaRPr>
          </a:p>
          <a:p>
            <a:r>
              <a:rPr lang="en-GB" b="1" dirty="0" smtClean="0">
                <a:solidFill>
                  <a:srgbClr val="0000FF"/>
                </a:solidFill>
              </a:rPr>
              <a:t>Training Course on Operation and Maintenance of Radiosonde Systems</a:t>
            </a:r>
            <a:endParaRPr lang="tr-TR" b="1" dirty="0" smtClean="0">
              <a:solidFill>
                <a:srgbClr val="0000FF"/>
              </a:solidFill>
            </a:endParaRPr>
          </a:p>
          <a:p>
            <a:pPr lvl="1"/>
            <a:r>
              <a:rPr lang="en-GB" b="1" dirty="0" smtClean="0">
                <a:solidFill>
                  <a:srgbClr val="0000FF"/>
                </a:solidFill>
              </a:rPr>
              <a:t>İstanbul</a:t>
            </a:r>
            <a:r>
              <a:rPr lang="tr-TR" b="1" dirty="0" smtClean="0">
                <a:solidFill>
                  <a:srgbClr val="0000FF"/>
                </a:solidFill>
              </a:rPr>
              <a:t>, </a:t>
            </a:r>
            <a:r>
              <a:rPr lang="en-GB" b="1" dirty="0" smtClean="0">
                <a:solidFill>
                  <a:srgbClr val="0000FF"/>
                </a:solidFill>
              </a:rPr>
              <a:t>September-October</a:t>
            </a:r>
            <a:endParaRPr lang="tr-TR" b="1" dirty="0" smtClean="0">
              <a:solidFill>
                <a:srgbClr val="0000FF"/>
              </a:solidFill>
            </a:endParaRPr>
          </a:p>
          <a:p>
            <a:r>
              <a:rPr lang="en-GB" b="1" dirty="0" smtClean="0">
                <a:solidFill>
                  <a:srgbClr val="0000FF"/>
                </a:solidFill>
              </a:rPr>
              <a:t>Global FFGS Workshop</a:t>
            </a:r>
            <a:endParaRPr lang="tr-TR" b="1" dirty="0" smtClean="0">
              <a:solidFill>
                <a:srgbClr val="0000FF"/>
              </a:solidFill>
            </a:endParaRPr>
          </a:p>
          <a:p>
            <a:pPr lvl="1"/>
            <a:r>
              <a:rPr lang="en-GB" b="1" dirty="0" smtClean="0">
                <a:solidFill>
                  <a:srgbClr val="0000FF"/>
                </a:solidFill>
              </a:rPr>
              <a:t>Antalya</a:t>
            </a:r>
            <a:r>
              <a:rPr lang="tr-TR" b="1" dirty="0" smtClean="0">
                <a:solidFill>
                  <a:srgbClr val="0000FF"/>
                </a:solidFill>
              </a:rPr>
              <a:t>, </a:t>
            </a:r>
            <a:r>
              <a:rPr lang="en-GB" b="1" dirty="0" smtClean="0">
                <a:solidFill>
                  <a:srgbClr val="0000FF"/>
                </a:solidFill>
              </a:rPr>
              <a:t>October </a:t>
            </a:r>
            <a:endParaRPr lang="tr-T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fdagli\Desktop\Resi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0"/>
            <a:ext cx="1041630" cy="115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etin kutusu"/>
          <p:cNvSpPr txBox="1">
            <a:spLocks noChangeArrowheads="1"/>
          </p:cNvSpPr>
          <p:nvPr/>
        </p:nvSpPr>
        <p:spPr bwMode="auto">
          <a:xfrm>
            <a:off x="2710384" y="2204864"/>
            <a:ext cx="70580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6000" dirty="0"/>
              <a:t>THANK </a:t>
            </a:r>
            <a:r>
              <a:rPr lang="tr-TR" sz="6000" dirty="0" smtClean="0"/>
              <a:t>YOU FOR LISTENING</a:t>
            </a:r>
            <a:endParaRPr lang="tr-TR" sz="6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5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n-lt"/>
              </a:rPr>
              <a:t>CONTENT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75520" y="1196752"/>
            <a:ext cx="8435280" cy="4392488"/>
          </a:xfrm>
        </p:spPr>
        <p:txBody>
          <a:bodyPr>
            <a:normAutofit lnSpcReduction="10000"/>
          </a:bodyPr>
          <a:lstStyle/>
          <a:p>
            <a:pPr algn="just"/>
            <a:endParaRPr lang="tr-TR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RTC Facilities of TSMS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Trainings of TSMS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Trainings that we provide on a regular basis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Trainings that we provide for specific countries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3.   Graphics on Trainings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Distribution of Number of Trainings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Distribution of Number of Participants</a:t>
            </a:r>
          </a:p>
          <a:p>
            <a:pPr marL="514350" indent="-514350">
              <a:buAutoNum type="arabicPeriod" startAt="4"/>
            </a:pPr>
            <a:r>
              <a:rPr lang="tr-TR" b="1" dirty="0" smtClean="0">
                <a:solidFill>
                  <a:srgbClr val="0000FF"/>
                </a:solidFill>
              </a:rPr>
              <a:t>Training Activities in 2017</a:t>
            </a:r>
            <a:endParaRPr lang="en-US" b="1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fdagli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5568" y="-27384"/>
            <a:ext cx="1041630" cy="115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87688" y="274638"/>
            <a:ext cx="5472608" cy="56207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Regional Training Centre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75520" y="1412776"/>
            <a:ext cx="8568952" cy="5112568"/>
          </a:xfrm>
        </p:spPr>
        <p:txBody>
          <a:bodyPr>
            <a:norm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n-US" sz="3600" b="1" dirty="0">
                <a:solidFill>
                  <a:srgbClr val="0000FF"/>
                </a:solidFill>
              </a:rPr>
              <a:t>Turkey was recognized as </a:t>
            </a:r>
            <a:r>
              <a:rPr lang="en-US" sz="3600" b="1" dirty="0" smtClean="0">
                <a:solidFill>
                  <a:srgbClr val="0000FF"/>
                </a:solidFill>
              </a:rPr>
              <a:t>WMO 6th </a:t>
            </a:r>
            <a:r>
              <a:rPr lang="en-US" sz="3600" b="1" dirty="0">
                <a:solidFill>
                  <a:srgbClr val="0000FF"/>
                </a:solidFill>
              </a:rPr>
              <a:t>Regional Training Center in 2001 by agreement between WMO and TSMS.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3600" b="1" dirty="0">
                <a:solidFill>
                  <a:srgbClr val="0000FF"/>
                </a:solidFill>
              </a:rPr>
              <a:t>We have Facilities  </a:t>
            </a:r>
            <a:r>
              <a:rPr lang="tr-TR" sz="3600" b="1" dirty="0">
                <a:solidFill>
                  <a:srgbClr val="0000FF"/>
                </a:solidFill>
              </a:rPr>
              <a:t>in Ankara, İstanbul, </a:t>
            </a:r>
            <a:r>
              <a:rPr lang="en-US" sz="3600" b="1" dirty="0">
                <a:solidFill>
                  <a:srgbClr val="0000FF"/>
                </a:solidFill>
              </a:rPr>
              <a:t>and</a:t>
            </a:r>
            <a:r>
              <a:rPr lang="tr-TR" sz="3600" b="1" dirty="0">
                <a:solidFill>
                  <a:srgbClr val="0000FF"/>
                </a:solidFill>
              </a:rPr>
              <a:t> Alanya (Antalya).</a:t>
            </a:r>
            <a:endParaRPr lang="tr-TR" sz="3600" dirty="0"/>
          </a:p>
          <a:p>
            <a:endParaRPr lang="tr-T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fdagli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6360" y="-27384"/>
            <a:ext cx="1170838" cy="115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83632" y="274638"/>
            <a:ext cx="6624736" cy="7060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Facilities of Regional Training Centre</a:t>
            </a:r>
            <a:endParaRPr lang="en-US" sz="3200" dirty="0"/>
          </a:p>
        </p:txBody>
      </p:sp>
      <p:pic>
        <p:nvPicPr>
          <p:cNvPr id="4" name="Picture 7" descr="Çev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3789040"/>
            <a:ext cx="712879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fdagli\Desktop\Resim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360" y="-27384"/>
            <a:ext cx="1170838" cy="115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İçerik Yer Tutucusu" descr="C:\Users\nsogutcuklu\AppData\Local\Microsoft\Windows\INetCache\Content.Word\IMG_1164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7768" y="1196752"/>
            <a:ext cx="44644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Regional Training Centre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We provide international organizations specifically in the field of </a:t>
            </a:r>
          </a:p>
          <a:p>
            <a:pPr lvl="1" algn="just"/>
            <a:r>
              <a:rPr lang="en-US" b="1" dirty="0" smtClean="0">
                <a:solidFill>
                  <a:srgbClr val="0000FF"/>
                </a:solidFill>
              </a:rPr>
              <a:t>weather forecast, </a:t>
            </a:r>
          </a:p>
          <a:p>
            <a:pPr lvl="1" algn="just"/>
            <a:r>
              <a:rPr lang="en-US" b="1" dirty="0" smtClean="0">
                <a:solidFill>
                  <a:srgbClr val="0000FF"/>
                </a:solidFill>
              </a:rPr>
              <a:t>meteorological radars, </a:t>
            </a:r>
          </a:p>
          <a:p>
            <a:pPr lvl="1" algn="just"/>
            <a:r>
              <a:rPr lang="en-US" b="1" dirty="0" smtClean="0">
                <a:solidFill>
                  <a:srgbClr val="0000FF"/>
                </a:solidFill>
              </a:rPr>
              <a:t>numerical weather prediction, </a:t>
            </a:r>
          </a:p>
          <a:p>
            <a:pPr lvl="1" algn="just"/>
            <a:r>
              <a:rPr lang="en-US" b="1" dirty="0" smtClean="0">
                <a:solidFill>
                  <a:srgbClr val="0000FF"/>
                </a:solidFill>
              </a:rPr>
              <a:t>upper air observing systems, </a:t>
            </a:r>
          </a:p>
          <a:p>
            <a:pPr lvl="1" algn="just"/>
            <a:r>
              <a:rPr lang="en-US" b="1" dirty="0" smtClean="0">
                <a:solidFill>
                  <a:srgbClr val="0000FF"/>
                </a:solidFill>
              </a:rPr>
              <a:t>agricultural meteorology and </a:t>
            </a:r>
          </a:p>
          <a:p>
            <a:pPr lvl="1" algn="just"/>
            <a:r>
              <a:rPr lang="en-US" b="1" dirty="0" smtClean="0">
                <a:solidFill>
                  <a:srgbClr val="0000FF"/>
                </a:solidFill>
              </a:rPr>
              <a:t>climate change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fdagli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7162" y="1"/>
            <a:ext cx="1170838" cy="115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TRAININGS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/>
          <a:lstStyle/>
          <a:p>
            <a:pPr marL="742950" indent="-742950" algn="just">
              <a:buFont typeface="+mj-lt"/>
              <a:buAutoNum type="alphaLcParenR"/>
            </a:pPr>
            <a:r>
              <a:rPr lang="en-US" sz="4000" b="1" dirty="0">
                <a:solidFill>
                  <a:srgbClr val="0000FF"/>
                </a:solidFill>
              </a:rPr>
              <a:t>Trainings that we provide on a regular basis</a:t>
            </a:r>
            <a:endParaRPr lang="tr-TR" sz="4000" b="1" dirty="0">
              <a:solidFill>
                <a:srgbClr val="0000FF"/>
              </a:solidFill>
            </a:endParaRPr>
          </a:p>
          <a:p>
            <a:pPr marL="742950" indent="-742950" algn="just">
              <a:buFont typeface="+mj-lt"/>
              <a:buAutoNum type="alphaLcParenR"/>
            </a:pPr>
            <a:r>
              <a:rPr lang="en-US" sz="4000" b="1" dirty="0">
                <a:solidFill>
                  <a:srgbClr val="0000FF"/>
                </a:solidFill>
              </a:rPr>
              <a:t>Trainings that we provide for specific countries</a:t>
            </a:r>
          </a:p>
          <a:p>
            <a:pPr algn="just">
              <a:buNone/>
            </a:pP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fdagli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6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3071664" y="0"/>
            <a:ext cx="6408712" cy="9807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Trainings that we provide on a regular basis 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Training on Weather Radars 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(2005-2006-2007-2008-2010-2012)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Training on Meteorological   Telecommunication and METCAP Software   (2004-2006-2008-2010-2016-2017)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Training on Upper Air Observing Systems   (2008-2010-2012)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Training on Basics of Calibration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(2011-2013-2016)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fdagli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6263" y="-26988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Specific trainings that we provide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256584"/>
          </a:xfrm>
        </p:spPr>
        <p:txBody>
          <a:bodyPr/>
          <a:lstStyle/>
          <a:p>
            <a:pPr algn="just"/>
            <a:r>
              <a:rPr lang="en-US" sz="2400" b="1" i="1" dirty="0">
                <a:solidFill>
                  <a:srgbClr val="0000FF"/>
                </a:solidFill>
              </a:rPr>
              <a:t>Training Course on Development and Evaluation of Meteorology Performance </a:t>
            </a:r>
            <a:endParaRPr lang="tr-TR" sz="2400" b="1" i="1" dirty="0">
              <a:solidFill>
                <a:srgbClr val="0000FF"/>
              </a:solidFill>
            </a:endParaRPr>
          </a:p>
          <a:p>
            <a:pPr algn="just"/>
            <a:r>
              <a:rPr lang="en-US" sz="2400" b="1" dirty="0">
                <a:solidFill>
                  <a:srgbClr val="0000FF"/>
                </a:solidFill>
              </a:rPr>
              <a:t>7-18 April 2014 in Ankara Facility of RTC </a:t>
            </a:r>
            <a:endParaRPr lang="tr-TR" sz="2400" b="1" dirty="0">
              <a:solidFill>
                <a:srgbClr val="0000FF"/>
              </a:solidFill>
            </a:endParaRPr>
          </a:p>
          <a:p>
            <a:pPr algn="just"/>
            <a:r>
              <a:rPr lang="en-US" sz="2400" b="1" dirty="0">
                <a:solidFill>
                  <a:srgbClr val="0000FF"/>
                </a:solidFill>
              </a:rPr>
              <a:t>5 high level Yemen Meteorological Personnel</a:t>
            </a:r>
          </a:p>
          <a:p>
            <a:endParaRPr lang="tr-TR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fdagli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6600" y="0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704" y="3068960"/>
            <a:ext cx="49685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23592" y="274638"/>
            <a:ext cx="7272808" cy="5620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Specific trainings that we provide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03512" y="1124744"/>
            <a:ext cx="8352928" cy="5472608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Training on Advanced Forecasting</a:t>
            </a:r>
            <a:endParaRPr lang="tr-TR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26 May and 13 June 2014 in Ankara Facility of RTC </a:t>
            </a:r>
            <a:endParaRPr lang="tr-TR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16 Saudi Arabia</a:t>
            </a:r>
            <a:r>
              <a:rPr lang="tr-TR" sz="2400" b="1" dirty="0">
                <a:solidFill>
                  <a:srgbClr val="0000FF"/>
                </a:solidFill>
              </a:rPr>
              <a:t>n</a:t>
            </a:r>
            <a:r>
              <a:rPr lang="en-US" sz="2400" b="1" dirty="0">
                <a:solidFill>
                  <a:srgbClr val="0000FF"/>
                </a:solidFill>
              </a:rPr>
              <a:t> Meteorological Personnel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1049506" cy="10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fdagli\Desktop\Resi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6600" y="0"/>
            <a:ext cx="10414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689" y="2564905"/>
            <a:ext cx="5760641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7144</TotalTime>
  <Words>437</Words>
  <Application>Microsoft Office PowerPoint</Application>
  <PresentationFormat>Özel</PresentationFormat>
  <Paragraphs>72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1_Ofis Teması</vt:lpstr>
      <vt:lpstr>5_Ofis Teması</vt:lpstr>
      <vt:lpstr>Slayt 1</vt:lpstr>
      <vt:lpstr>CONTENT</vt:lpstr>
      <vt:lpstr>Regional Training Centre</vt:lpstr>
      <vt:lpstr>Facilities of Regional Training Centre</vt:lpstr>
      <vt:lpstr>Regional Training Centre</vt:lpstr>
      <vt:lpstr>TRAININGS</vt:lpstr>
      <vt:lpstr>Trainings that we provide on a regular basis </vt:lpstr>
      <vt:lpstr>Specific trainings that we provide</vt:lpstr>
      <vt:lpstr>Specific trainings that we provide</vt:lpstr>
      <vt:lpstr>Specific trainings that we provide</vt:lpstr>
      <vt:lpstr>Specific trainings that we provide</vt:lpstr>
      <vt:lpstr>Specific trainings that we provide</vt:lpstr>
      <vt:lpstr>     Trainings for Afghanistan Meteorological Department (AMD)</vt:lpstr>
      <vt:lpstr>Distribution of Number of Trainings</vt:lpstr>
      <vt:lpstr>Distribution of Number of Participants</vt:lpstr>
      <vt:lpstr>Trainings in 2017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fatih dagli</dc:creator>
  <cp:lastModifiedBy>ddd</cp:lastModifiedBy>
  <cp:revision>590</cp:revision>
  <dcterms:created xsi:type="dcterms:W3CDTF">2013-02-19T10:06:35Z</dcterms:created>
  <dcterms:modified xsi:type="dcterms:W3CDTF">2017-07-20T06:39:39Z</dcterms:modified>
</cp:coreProperties>
</file>