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12" r:id="rId2"/>
  </p:sldMasterIdLst>
  <p:notesMasterIdLst>
    <p:notesMasterId r:id="rId12"/>
  </p:notesMasterIdLst>
  <p:sldIdLst>
    <p:sldId id="551" r:id="rId3"/>
    <p:sldId id="575" r:id="rId4"/>
    <p:sldId id="587" r:id="rId5"/>
    <p:sldId id="583" r:id="rId6"/>
    <p:sldId id="582" r:id="rId7"/>
    <p:sldId id="584" r:id="rId8"/>
    <p:sldId id="585" r:id="rId9"/>
    <p:sldId id="586" r:id="rId10"/>
    <p:sldId id="57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6" autoAdjust="0"/>
    <p:restoredTop sz="94585" autoAdjust="0"/>
  </p:normalViewPr>
  <p:slideViewPr>
    <p:cSldViewPr>
      <p:cViewPr varScale="1">
        <p:scale>
          <a:sx n="67" d="100"/>
          <a:sy n="67" d="100"/>
        </p:scale>
        <p:origin x="1680" y="6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DA7A70-8C24-450E-B266-BDEA0EE9C336}" type="datetimeFigureOut">
              <a:rPr lang="tr-TR"/>
              <a:pPr>
                <a:defRPr/>
              </a:pPr>
              <a:t>08.05.2017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1B55BF-8026-41B4-B7EF-C091252CD4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16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136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14B243-9FA6-4983-8236-3F2F34D1012F}" type="slidenum">
              <a:rPr lang="tr-T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8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7B6-2258-4764-9837-6A3DB2F6C1E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00B0-50B0-4589-BAA6-916C8D3942A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3479-D941-40B1-A882-16D8894E726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0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82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3E9-8DE1-4D82-B692-98ED2E91E74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3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4BFE-1E25-4606-9A57-1961A3F1F9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8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1930-BD18-45D1-84EB-2F2982BAD5D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3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C2A6-4746-419D-AF0E-A89DACC5ABD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9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BD7D-B9FE-449C-9CF6-5E651734EE4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63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B430-01BD-44F2-B852-F0DEAE2111E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93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8F75-0A24-49F9-8C45-8D48F36E761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7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C146-0D71-4EED-B329-69920F31E9D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75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BBE3-7117-49F9-9A36-89AA52B6F92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60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59C-BD66-4F29-81FA-C9EB56DF664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CA8-D404-4EDB-A6B5-B4DD64B613E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29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696-4626-4270-8AAA-7DBB791B2A5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E16B-A039-4BD1-9724-001458D7AFF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8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9CDD-19D8-4AAF-93AB-7D08683DC37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9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D0CB-2B1B-4D77-9EBF-0D42836842A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4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E052-F392-420D-931D-0BBE89463C4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6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CE20-0B15-445D-A59D-0966E47A531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6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3BDC-3B41-4B1B-908E-F0F903E0ED2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3A9F-9DF9-4880-9968-E267866E5DE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9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3EE754-3C62-4B8A-B962-D2AC32F04CB3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08.05.2017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2D9610-AF80-4123-89E7-4A76CFBCECB7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08.05.2017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 l="3386" t="2061" r="1218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24944"/>
            <a:ext cx="208756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11 Dikdörtgen"/>
          <p:cNvSpPr>
            <a:spLocks noChangeArrowheads="1"/>
          </p:cNvSpPr>
          <p:nvPr/>
        </p:nvSpPr>
        <p:spPr bwMode="auto">
          <a:xfrm>
            <a:off x="0" y="14829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000" b="1" dirty="0" smtClean="0">
                <a:solidFill>
                  <a:srgbClr val="3224EC"/>
                </a:solidFill>
                <a:latin typeface="Calibri" pitchFamily="34" charset="0"/>
                <a:cs typeface="+mn-cs"/>
              </a:rPr>
              <a:t>POSSIBLE COOPERATION AREAS IN THE FIELD OF METEOROLOGY FOR ISLAMIC COUNTRIES</a:t>
            </a:r>
            <a:endParaRPr lang="tr-TR" sz="3000" b="1" dirty="0">
              <a:solidFill>
                <a:srgbClr val="3224EC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0" y="272276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THE 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MINISTRY of FORESTRY AND WATER AFFAIRS</a:t>
            </a: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0000FF"/>
                </a:solidFill>
                <a:latin typeface="Calibri" pitchFamily="34" charset="0"/>
                <a:cs typeface="+mn-cs"/>
              </a:rPr>
              <a:t>TURKISH STATE METEOROLOGICAL SERVICE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9788" y="6492875"/>
            <a:ext cx="612775" cy="365125"/>
          </a:xfrm>
        </p:spPr>
        <p:txBody>
          <a:bodyPr/>
          <a:lstStyle/>
          <a:p>
            <a:pPr>
              <a:defRPr/>
            </a:pPr>
            <a:fld id="{5FD1304D-5CB4-4858-8D19-B61F6D298763}" type="slidenum">
              <a:rPr lang="tr-TR" b="1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</a:t>
            </a:fld>
            <a:r>
              <a:rPr lang="tr-TR" b="1" dirty="0" smtClean="0">
                <a:solidFill>
                  <a:prstClr val="white">
                    <a:lumMod val="50000"/>
                  </a:prstClr>
                </a:solidFill>
              </a:rPr>
              <a:t>/41</a:t>
            </a:r>
            <a:endParaRPr lang="tr-TR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4300"/>
            <a:ext cx="936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5925383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b="1" dirty="0" smtClean="0">
                <a:latin typeface="Calibri" pitchFamily="34" charset="0"/>
                <a:cs typeface="+mn-cs"/>
              </a:rPr>
              <a:t>MEETING OF GENERAL DIRECTORS OF METEOROLOGICAL AGENCIES OF ISLAMIC COUNTRIES</a:t>
            </a: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2000" b="1" dirty="0" smtClean="0">
                <a:latin typeface="Calibri" pitchFamily="34" charset="0"/>
                <a:cs typeface="+mn-cs"/>
              </a:rPr>
              <a:t>10-11 MAY 2017/İSTANBUL</a:t>
            </a:r>
            <a:endParaRPr lang="tr-TR" sz="2000" b="1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8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2061" r="1218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9788" y="6492875"/>
            <a:ext cx="612775" cy="365125"/>
          </a:xfrm>
        </p:spPr>
        <p:txBody>
          <a:bodyPr/>
          <a:lstStyle/>
          <a:p>
            <a:pPr>
              <a:defRPr/>
            </a:pPr>
            <a:fld id="{E8D4B0D0-A706-40E6-9AE7-63A0B34BBAAB}" type="slidenum">
              <a:rPr lang="tr-TR" b="1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tr-TR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398" name="Rectangle 3"/>
          <p:cNvSpPr txBox="1">
            <a:spLocks noChangeArrowheads="1"/>
          </p:cNvSpPr>
          <p:nvPr/>
        </p:nvSpPr>
        <p:spPr bwMode="auto">
          <a:xfrm>
            <a:off x="179389" y="1557339"/>
            <a:ext cx="8569076" cy="499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</p:txBody>
      </p:sp>
      <p:sp>
        <p:nvSpPr>
          <p:cNvPr id="75784" name="7 Dikdörtgen"/>
          <p:cNvSpPr>
            <a:spLocks noChangeArrowheads="1"/>
          </p:cNvSpPr>
          <p:nvPr/>
        </p:nvSpPr>
        <p:spPr bwMode="auto">
          <a:xfrm>
            <a:off x="207070" y="1065211"/>
            <a:ext cx="8755659" cy="807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A) OBSERVATIONS AND OBSERVING SYSTEMS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defRPr/>
            </a:pPr>
            <a:endParaRPr lang="tr-TR" sz="2400" b="1" dirty="0" smtClean="0">
              <a:solidFill>
                <a:srgbClr val="C00000"/>
              </a:solidFill>
              <a:latin typeface="Calibri"/>
              <a:cs typeface="Arial" charset="0"/>
            </a:endParaRP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Redesign and evolution of observing networks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/>
                <a:cs typeface="Arial" charset="0"/>
              </a:rPr>
              <a:t>Classification and certification of observing stations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Operation, maintenance and calibration of observing systems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/>
                <a:cs typeface="Arial" charset="0"/>
              </a:rPr>
              <a:t>I</a:t>
            </a:r>
            <a:r>
              <a:rPr lang="tr-TR" sz="2800" b="1" dirty="0" err="1" smtClean="0">
                <a:latin typeface="Calibri"/>
                <a:cs typeface="Arial" charset="0"/>
              </a:rPr>
              <a:t>ncreasing</a:t>
            </a:r>
            <a:r>
              <a:rPr lang="en-GB" sz="2800" b="1" dirty="0" smtClean="0">
                <a:latin typeface="Calibri"/>
                <a:cs typeface="Arial" charset="0"/>
              </a:rPr>
              <a:t> data quality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Establishment of maintenance and calibration infrastructure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GB" sz="2500" b="1" dirty="0" smtClean="0">
              <a:solidFill>
                <a:srgbClr val="0000FF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4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3224E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400" name="5 Metin kutusu"/>
          <p:cNvSpPr txBox="1">
            <a:spLocks noChangeArrowheads="1"/>
          </p:cNvSpPr>
          <p:nvPr/>
        </p:nvSpPr>
        <p:spPr bwMode="auto">
          <a:xfrm>
            <a:off x="0" y="312737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000" b="1" dirty="0" smtClean="0">
                <a:solidFill>
                  <a:srgbClr val="FF0000"/>
                </a:solidFill>
                <a:latin typeface="Calibri" pitchFamily="34" charset="0"/>
              </a:rPr>
              <a:t>COOPERATION AREAS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4300"/>
            <a:ext cx="936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3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2061" r="1218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9788" y="6492875"/>
            <a:ext cx="612775" cy="365125"/>
          </a:xfrm>
        </p:spPr>
        <p:txBody>
          <a:bodyPr/>
          <a:lstStyle/>
          <a:p>
            <a:pPr>
              <a:defRPr/>
            </a:pPr>
            <a:fld id="{E8D4B0D0-A706-40E6-9AE7-63A0B34BBAAB}" type="slidenum">
              <a:rPr lang="tr-TR" b="1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tr-TR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398" name="Rectangle 3"/>
          <p:cNvSpPr txBox="1">
            <a:spLocks noChangeArrowheads="1"/>
          </p:cNvSpPr>
          <p:nvPr/>
        </p:nvSpPr>
        <p:spPr bwMode="auto">
          <a:xfrm>
            <a:off x="179389" y="1557339"/>
            <a:ext cx="8569076" cy="499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</p:txBody>
      </p:sp>
      <p:sp>
        <p:nvSpPr>
          <p:cNvPr id="75784" name="7 Dikdörtgen"/>
          <p:cNvSpPr>
            <a:spLocks noChangeArrowheads="1"/>
          </p:cNvSpPr>
          <p:nvPr/>
        </p:nvSpPr>
        <p:spPr bwMode="auto">
          <a:xfrm>
            <a:off x="207070" y="1065211"/>
            <a:ext cx="8755659" cy="86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A) OBSERVATIONS AND OBSERVING SYSTEMS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Automation of </a:t>
            </a:r>
            <a:r>
              <a:rPr lang="en-US" sz="26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manuel</a:t>
            </a:r>
            <a:r>
              <a:rPr lang="en-US" sz="26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observing stations (solution for replacing dangerous and obsolete instruments containing mercury</a:t>
            </a:r>
            <a:r>
              <a:rPr lang="tr-TR" sz="26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in </a:t>
            </a:r>
            <a:r>
              <a:rPr lang="tr-TR" sz="26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accordance</a:t>
            </a:r>
            <a:r>
              <a:rPr lang="tr-TR" sz="26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with</a:t>
            </a:r>
            <a:r>
              <a:rPr lang="tr-TR" sz="26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Minamata</a:t>
            </a:r>
            <a:r>
              <a:rPr lang="tr-TR" sz="26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Convention</a:t>
            </a:r>
            <a:r>
              <a:rPr lang="en-US" sz="26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)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latin typeface="Calibri"/>
                <a:cs typeface="Arial" charset="0"/>
              </a:rPr>
              <a:t>Development and implementation of special tools for real time monitoring of observing networks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Manufacturing of observing systems (e.g. AWS, radar) as a common initiative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latin typeface="Calibri"/>
                <a:cs typeface="Arial" charset="0"/>
              </a:rPr>
              <a:t>Implementing the latest technology in a cost-effective manner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GB" sz="2500" b="1" dirty="0" smtClean="0">
              <a:solidFill>
                <a:srgbClr val="0000FF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4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3224E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400" name="5 Metin kutusu"/>
          <p:cNvSpPr txBox="1">
            <a:spLocks noChangeArrowheads="1"/>
          </p:cNvSpPr>
          <p:nvPr/>
        </p:nvSpPr>
        <p:spPr bwMode="auto">
          <a:xfrm>
            <a:off x="0" y="312737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000" b="1" dirty="0" smtClean="0">
                <a:solidFill>
                  <a:srgbClr val="FF0000"/>
                </a:solidFill>
                <a:latin typeface="Calibri" pitchFamily="34" charset="0"/>
              </a:rPr>
              <a:t>COOPERATION AREAS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4300"/>
            <a:ext cx="936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44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2061" r="1218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9788" y="6492875"/>
            <a:ext cx="612775" cy="365125"/>
          </a:xfrm>
        </p:spPr>
        <p:txBody>
          <a:bodyPr/>
          <a:lstStyle/>
          <a:p>
            <a:pPr>
              <a:defRPr/>
            </a:pPr>
            <a:fld id="{E8D4B0D0-A706-40E6-9AE7-63A0B34BBAAB}" type="slidenum">
              <a:rPr lang="tr-TR" b="1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</a:t>
            </a:fld>
            <a:endParaRPr lang="tr-TR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398" name="Rectangle 3"/>
          <p:cNvSpPr txBox="1">
            <a:spLocks noChangeArrowheads="1"/>
          </p:cNvSpPr>
          <p:nvPr/>
        </p:nvSpPr>
        <p:spPr bwMode="auto">
          <a:xfrm>
            <a:off x="179389" y="1557339"/>
            <a:ext cx="8569076" cy="499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</p:txBody>
      </p:sp>
      <p:sp>
        <p:nvSpPr>
          <p:cNvPr id="75784" name="7 Dikdörtgen"/>
          <p:cNvSpPr>
            <a:spLocks noChangeArrowheads="1"/>
          </p:cNvSpPr>
          <p:nvPr/>
        </p:nvSpPr>
        <p:spPr bwMode="auto">
          <a:xfrm>
            <a:off x="207070" y="1065211"/>
            <a:ext cx="8755659" cy="1017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B) FORECASTING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Development of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impact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based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forecasting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products</a:t>
            </a:r>
            <a:endParaRPr lang="tr-TR" sz="2400" b="1" dirty="0" smtClean="0">
              <a:solidFill>
                <a:srgbClr val="0000FF"/>
              </a:solidFill>
              <a:latin typeface="Calibri"/>
              <a:cs typeface="Arial" charset="0"/>
            </a:endParaRP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latin typeface="Calibri"/>
                <a:cs typeface="Arial" charset="0"/>
              </a:rPr>
              <a:t>I</a:t>
            </a:r>
            <a:r>
              <a:rPr lang="gd-GB" sz="2400" b="1" dirty="0" smtClean="0">
                <a:latin typeface="Calibri"/>
                <a:cs typeface="Arial" charset="0"/>
              </a:rPr>
              <a:t>mproving nowcasting and early warning capabilities 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gd-GB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Efficient use of NWP model outputs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gd-GB" sz="2400" b="1" dirty="0" smtClean="0">
                <a:latin typeface="Calibri"/>
                <a:cs typeface="Arial" charset="0"/>
              </a:rPr>
              <a:t>Benefiting from remote sensing systems</a:t>
            </a:r>
            <a:r>
              <a:rPr lang="tr-TR" sz="2400" b="1" dirty="0" smtClean="0">
                <a:latin typeface="Calibri"/>
                <a:cs typeface="Arial" charset="0"/>
              </a:rPr>
              <a:t> </a:t>
            </a:r>
            <a:r>
              <a:rPr lang="en-US" sz="2400" b="1" dirty="0" smtClean="0">
                <a:latin typeface="Calibri"/>
                <a:cs typeface="Arial" charset="0"/>
              </a:rPr>
              <a:t>(radar, satellite, lightning detection, etc.) and products</a:t>
            </a:r>
            <a:endParaRPr lang="tr-TR" sz="2400" b="1" dirty="0" smtClean="0">
              <a:latin typeface="Calibri"/>
              <a:cs typeface="Arial" charset="0"/>
            </a:endParaRP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Improvement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of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the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service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quality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for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aviation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meteorology</a:t>
            </a:r>
            <a:endParaRPr lang="tr-TR" sz="2400" b="1" dirty="0" smtClean="0">
              <a:solidFill>
                <a:srgbClr val="0000FF"/>
              </a:solidFill>
              <a:latin typeface="Calibri"/>
              <a:cs typeface="Arial" charset="0"/>
            </a:endParaRP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tr-TR" sz="2400" b="1" dirty="0" err="1" smtClean="0">
                <a:latin typeface="Calibri"/>
                <a:cs typeface="Arial" charset="0"/>
              </a:rPr>
              <a:t>Adaption</a:t>
            </a:r>
            <a:r>
              <a:rPr lang="tr-TR" sz="2400" b="1" dirty="0" smtClean="0">
                <a:latin typeface="Calibri"/>
                <a:cs typeface="Arial" charset="0"/>
              </a:rPr>
              <a:t> of </a:t>
            </a:r>
            <a:r>
              <a:rPr lang="tr-TR" sz="2400" b="1" dirty="0" err="1" smtClean="0">
                <a:latin typeface="Calibri"/>
                <a:cs typeface="Arial" charset="0"/>
              </a:rPr>
              <a:t>the</a:t>
            </a:r>
            <a:r>
              <a:rPr lang="tr-TR" sz="2400" b="1" dirty="0" smtClean="0"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latin typeface="Calibri"/>
                <a:cs typeface="Arial" charset="0"/>
              </a:rPr>
              <a:t>regulations</a:t>
            </a:r>
            <a:r>
              <a:rPr lang="tr-TR" sz="2400" b="1" dirty="0" smtClean="0">
                <a:latin typeface="Calibri"/>
                <a:cs typeface="Arial" charset="0"/>
              </a:rPr>
              <a:t> of ICAO </a:t>
            </a:r>
            <a:r>
              <a:rPr lang="tr-TR" sz="2400" b="1" dirty="0" err="1" smtClean="0">
                <a:latin typeface="Calibri"/>
                <a:cs typeface="Arial" charset="0"/>
              </a:rPr>
              <a:t>and</a:t>
            </a:r>
            <a:r>
              <a:rPr lang="tr-TR" sz="2400" b="1" dirty="0" smtClean="0">
                <a:latin typeface="Calibri"/>
                <a:cs typeface="Arial" charset="0"/>
              </a:rPr>
              <a:t> WMO </a:t>
            </a:r>
            <a:r>
              <a:rPr lang="tr-TR" sz="2400" b="1" dirty="0" err="1" smtClean="0">
                <a:latin typeface="Calibri"/>
                <a:cs typeface="Arial" charset="0"/>
              </a:rPr>
              <a:t>for</a:t>
            </a:r>
            <a:r>
              <a:rPr lang="tr-TR" sz="2400" b="1" dirty="0" smtClean="0"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latin typeface="Calibri"/>
                <a:cs typeface="Arial" charset="0"/>
              </a:rPr>
              <a:t>forecasters</a:t>
            </a:r>
            <a:r>
              <a:rPr lang="tr-TR" sz="2400" b="1" dirty="0" smtClean="0"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latin typeface="Calibri"/>
                <a:cs typeface="Arial" charset="0"/>
              </a:rPr>
              <a:t>and</a:t>
            </a:r>
            <a:r>
              <a:rPr lang="tr-TR" sz="2400" b="1" dirty="0" smtClean="0"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latin typeface="Calibri"/>
                <a:cs typeface="Arial" charset="0"/>
              </a:rPr>
              <a:t>observers</a:t>
            </a:r>
            <a:r>
              <a:rPr lang="tr-TR" sz="2400" b="1" dirty="0" smtClean="0">
                <a:latin typeface="Calibri"/>
                <a:cs typeface="Arial" charset="0"/>
              </a:rPr>
              <a:t> at </a:t>
            </a:r>
            <a:r>
              <a:rPr lang="tr-TR" sz="2400" b="1" dirty="0" err="1" smtClean="0">
                <a:latin typeface="Calibri"/>
                <a:cs typeface="Arial" charset="0"/>
              </a:rPr>
              <a:t>the</a:t>
            </a:r>
            <a:r>
              <a:rPr lang="tr-TR" sz="2400" b="1" dirty="0" smtClean="0"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latin typeface="Calibri"/>
                <a:cs typeface="Arial" charset="0"/>
              </a:rPr>
              <a:t>airports</a:t>
            </a:r>
            <a:endParaRPr lang="en-US" sz="2400" b="1" dirty="0" smtClean="0">
              <a:latin typeface="Calibri"/>
              <a:cs typeface="Arial" charset="0"/>
            </a:endParaRP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Generating requirement based special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forecasti</a:t>
            </a:r>
            <a:r>
              <a:rPr lang="gd-GB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ng products (e.g. forecasting fog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,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sand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or</a:t>
            </a:r>
            <a:r>
              <a:rPr lang="tr-TR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dust</a:t>
            </a:r>
            <a:r>
              <a:rPr lang="gd-GB" sz="24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) </a:t>
            </a: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tr-TR" sz="2400" b="1" dirty="0" smtClean="0">
              <a:latin typeface="Calibri"/>
              <a:cs typeface="Arial" charset="0"/>
            </a:endParaRP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tr-TR" sz="2400" b="1" dirty="0">
              <a:latin typeface="Calibri"/>
              <a:cs typeface="Arial" charset="0"/>
            </a:endParaRPr>
          </a:p>
          <a:p>
            <a:pPr indent="357188" algn="just" defTabSz="357188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tr-TR" sz="2400" b="1" dirty="0"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4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3224E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400" name="5 Metin kutusu"/>
          <p:cNvSpPr txBox="1">
            <a:spLocks noChangeArrowheads="1"/>
          </p:cNvSpPr>
          <p:nvPr/>
        </p:nvSpPr>
        <p:spPr bwMode="auto">
          <a:xfrm>
            <a:off x="0" y="312737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000" b="1" dirty="0" smtClean="0">
                <a:solidFill>
                  <a:srgbClr val="FF0000"/>
                </a:solidFill>
                <a:latin typeface="Calibri" pitchFamily="34" charset="0"/>
              </a:rPr>
              <a:t>COOPERATION AREAS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4300"/>
            <a:ext cx="936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2061" r="1218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9788" y="6492875"/>
            <a:ext cx="612775" cy="365125"/>
          </a:xfrm>
        </p:spPr>
        <p:txBody>
          <a:bodyPr/>
          <a:lstStyle/>
          <a:p>
            <a:pPr>
              <a:defRPr/>
            </a:pPr>
            <a:fld id="{E8D4B0D0-A706-40E6-9AE7-63A0B34BBAAB}" type="slidenum">
              <a:rPr lang="tr-TR" b="1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</a:t>
            </a:fld>
            <a:endParaRPr lang="tr-TR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398" name="Rectangle 3"/>
          <p:cNvSpPr txBox="1">
            <a:spLocks noChangeArrowheads="1"/>
          </p:cNvSpPr>
          <p:nvPr/>
        </p:nvSpPr>
        <p:spPr bwMode="auto">
          <a:xfrm>
            <a:off x="179389" y="1557339"/>
            <a:ext cx="8569076" cy="499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dirty="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dirty="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dirty="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dirty="0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tr-TR" altLang="tr-TR" sz="2400" b="1" dirty="0" err="1" smtClean="0">
                <a:solidFill>
                  <a:prstClr val="white"/>
                </a:solidFill>
              </a:rPr>
              <a:t>And</a:t>
            </a:r>
            <a:r>
              <a:rPr lang="tr-TR" altLang="tr-TR" sz="2400" b="1" dirty="0" smtClean="0">
                <a:solidFill>
                  <a:prstClr val="white"/>
                </a:solidFill>
              </a:rPr>
              <a:t> </a:t>
            </a:r>
            <a:endParaRPr lang="en-GB" altLang="tr-TR" sz="2400" b="1" dirty="0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dirty="0" smtClean="0">
              <a:solidFill>
                <a:prstClr val="white"/>
              </a:solidFill>
            </a:endParaRPr>
          </a:p>
        </p:txBody>
      </p:sp>
      <p:sp>
        <p:nvSpPr>
          <p:cNvPr id="75784" name="7 Dikdörtgen"/>
          <p:cNvSpPr>
            <a:spLocks noChangeArrowheads="1"/>
          </p:cNvSpPr>
          <p:nvPr/>
        </p:nvSpPr>
        <p:spPr bwMode="auto">
          <a:xfrm>
            <a:off x="228004" y="1149128"/>
            <a:ext cx="8755659" cy="848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C) DATA MANAGEMENT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latin typeface="Calibri"/>
                <a:cs typeface="Arial" charset="0"/>
              </a:rPr>
              <a:t>Improving communication infrastructure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Establishment of data acquisition, processing</a:t>
            </a:r>
            <a:r>
              <a:rPr lang="tr-TR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,</a:t>
            </a:r>
            <a:r>
              <a:rPr lang="en-GB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archiving </a:t>
            </a:r>
            <a:r>
              <a:rPr lang="tr-TR" sz="25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and</a:t>
            </a:r>
            <a:r>
              <a:rPr lang="tr-TR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dissemination</a:t>
            </a:r>
            <a:r>
              <a:rPr lang="tr-TR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en-GB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system</a:t>
            </a:r>
            <a:endParaRPr lang="tr-TR" sz="2500" b="1" dirty="0" smtClean="0">
              <a:solidFill>
                <a:srgbClr val="0000FF"/>
              </a:solidFill>
              <a:latin typeface="Calibri"/>
              <a:cs typeface="Arial" charset="0"/>
            </a:endParaRP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tr-TR" sz="2500" b="1" dirty="0" smtClean="0">
                <a:latin typeface="Calibri"/>
                <a:cs typeface="Arial" charset="0"/>
              </a:rPr>
              <a:t>Statistical </a:t>
            </a:r>
            <a:r>
              <a:rPr lang="tr-TR" sz="2500" b="1" dirty="0" err="1" smtClean="0">
                <a:latin typeface="Calibri"/>
                <a:cs typeface="Arial" charset="0"/>
              </a:rPr>
              <a:t>analysis</a:t>
            </a:r>
            <a:r>
              <a:rPr lang="tr-TR" sz="2500" b="1" dirty="0" smtClean="0">
                <a:latin typeface="Calibri"/>
                <a:cs typeface="Arial" charset="0"/>
              </a:rPr>
              <a:t> </a:t>
            </a:r>
            <a:r>
              <a:rPr lang="tr-TR" sz="2500" b="1" dirty="0" err="1" smtClean="0">
                <a:latin typeface="Calibri"/>
                <a:cs typeface="Arial" charset="0"/>
              </a:rPr>
              <a:t>and</a:t>
            </a:r>
            <a:r>
              <a:rPr lang="tr-TR" sz="2500" b="1" dirty="0" smtClean="0">
                <a:latin typeface="Calibri"/>
                <a:cs typeface="Arial" charset="0"/>
              </a:rPr>
              <a:t> </a:t>
            </a:r>
            <a:r>
              <a:rPr lang="tr-TR" sz="2500" b="1" dirty="0" err="1" smtClean="0">
                <a:latin typeface="Calibri"/>
                <a:cs typeface="Arial" charset="0"/>
              </a:rPr>
              <a:t>submission</a:t>
            </a:r>
            <a:r>
              <a:rPr lang="tr-TR" sz="2500" b="1" dirty="0" smtClean="0">
                <a:latin typeface="Calibri"/>
                <a:cs typeface="Arial" charset="0"/>
              </a:rPr>
              <a:t> of </a:t>
            </a:r>
            <a:r>
              <a:rPr lang="tr-TR" sz="2500" b="1" dirty="0" err="1" smtClean="0">
                <a:latin typeface="Calibri"/>
                <a:cs typeface="Arial" charset="0"/>
              </a:rPr>
              <a:t>meteorological</a:t>
            </a:r>
            <a:r>
              <a:rPr lang="tr-TR" sz="2500" b="1" dirty="0" smtClean="0">
                <a:latin typeface="Calibri"/>
                <a:cs typeface="Arial" charset="0"/>
              </a:rPr>
              <a:t> data</a:t>
            </a:r>
            <a:endParaRPr lang="en-GB" sz="2500" b="1" dirty="0" smtClean="0">
              <a:latin typeface="Calibri"/>
              <a:cs typeface="Arial" charset="0"/>
            </a:endParaRP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Development and implementation of quality control system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latin typeface="Calibri"/>
                <a:cs typeface="Arial" charset="0"/>
              </a:rPr>
              <a:t>Implementation of WIGOS metadata standard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Data exchange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latin typeface="Calibri"/>
                <a:cs typeface="Arial" charset="0"/>
              </a:rPr>
              <a:t>Enhancing the use of TURKISH METCAP software</a:t>
            </a:r>
            <a:endParaRPr lang="tr-TR" sz="2500" b="1" dirty="0" smtClean="0">
              <a:latin typeface="Calibri"/>
              <a:cs typeface="Arial" charset="0"/>
            </a:endParaRP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tr-TR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Data </a:t>
            </a:r>
            <a:r>
              <a:rPr lang="tr-TR" sz="25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presentation</a:t>
            </a:r>
            <a:r>
              <a:rPr lang="tr-TR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via</a:t>
            </a:r>
            <a:r>
              <a:rPr lang="tr-TR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internet </a:t>
            </a:r>
            <a:r>
              <a:rPr lang="tr-TR" sz="25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and</a:t>
            </a:r>
            <a:r>
              <a:rPr lang="tr-TR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mobile </a:t>
            </a:r>
            <a:r>
              <a:rPr lang="tr-TR" sz="25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applications</a:t>
            </a:r>
            <a:endParaRPr lang="en-GB" sz="2500" b="1" dirty="0" smtClean="0">
              <a:solidFill>
                <a:srgbClr val="0000FF"/>
              </a:solidFill>
              <a:latin typeface="Calibri"/>
              <a:cs typeface="Arial" charset="0"/>
            </a:endParaRPr>
          </a:p>
          <a:p>
            <a:pPr marL="628650"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tr-TR" sz="2800" b="1" dirty="0" smtClean="0"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4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3224E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400" name="5 Metin kutusu"/>
          <p:cNvSpPr txBox="1">
            <a:spLocks noChangeArrowheads="1"/>
          </p:cNvSpPr>
          <p:nvPr/>
        </p:nvSpPr>
        <p:spPr bwMode="auto">
          <a:xfrm>
            <a:off x="0" y="312737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000" b="1" dirty="0" smtClean="0">
                <a:solidFill>
                  <a:srgbClr val="FF0000"/>
                </a:solidFill>
                <a:latin typeface="Calibri" pitchFamily="34" charset="0"/>
              </a:rPr>
              <a:t>COOPERATION AREAS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4300"/>
            <a:ext cx="936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40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2061" r="1218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9788" y="6492875"/>
            <a:ext cx="612775" cy="365125"/>
          </a:xfrm>
        </p:spPr>
        <p:txBody>
          <a:bodyPr/>
          <a:lstStyle/>
          <a:p>
            <a:pPr>
              <a:defRPr/>
            </a:pPr>
            <a:fld id="{E8D4B0D0-A706-40E6-9AE7-63A0B34BBAAB}" type="slidenum">
              <a:rPr lang="tr-TR" b="1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</a:t>
            </a:fld>
            <a:endParaRPr lang="tr-TR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398" name="Rectangle 3"/>
          <p:cNvSpPr txBox="1">
            <a:spLocks noChangeArrowheads="1"/>
          </p:cNvSpPr>
          <p:nvPr/>
        </p:nvSpPr>
        <p:spPr bwMode="auto">
          <a:xfrm>
            <a:off x="179389" y="1557339"/>
            <a:ext cx="8569076" cy="499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</p:txBody>
      </p:sp>
      <p:sp>
        <p:nvSpPr>
          <p:cNvPr id="75784" name="7 Dikdörtgen"/>
          <p:cNvSpPr>
            <a:spLocks noChangeArrowheads="1"/>
          </p:cNvSpPr>
          <p:nvPr/>
        </p:nvSpPr>
        <p:spPr bwMode="auto">
          <a:xfrm>
            <a:off x="228004" y="1149128"/>
            <a:ext cx="8755659" cy="722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D) RESEARCH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4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latin typeface="Calibri"/>
                <a:cs typeface="Arial" charset="0"/>
              </a:rPr>
              <a:t>Common studies on climate and climate change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Development of flash flood warning models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>
                <a:latin typeface="Calibri"/>
                <a:cs typeface="Arial" charset="0"/>
              </a:rPr>
              <a:t>Sand and Dust Storm (SDS) monitoring, forecasting and evaluation studies </a:t>
            </a:r>
            <a:endParaRPr lang="tr-TR" sz="2500" b="1" dirty="0">
              <a:latin typeface="Calibri"/>
              <a:cs typeface="Arial" charset="0"/>
            </a:endParaRP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Studies on agricultural meteorology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2500" b="1" dirty="0" smtClean="0">
              <a:latin typeface="Calibri"/>
              <a:cs typeface="Arial" charset="0"/>
            </a:endParaRPr>
          </a:p>
          <a:p>
            <a:pPr marL="628650"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tr-TR" sz="2800" b="1" dirty="0" smtClean="0"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4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3224E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400" name="5 Metin kutusu"/>
          <p:cNvSpPr txBox="1">
            <a:spLocks noChangeArrowheads="1"/>
          </p:cNvSpPr>
          <p:nvPr/>
        </p:nvSpPr>
        <p:spPr bwMode="auto">
          <a:xfrm>
            <a:off x="0" y="312737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000" b="1" dirty="0" smtClean="0">
                <a:solidFill>
                  <a:srgbClr val="FF0000"/>
                </a:solidFill>
                <a:latin typeface="Calibri" pitchFamily="34" charset="0"/>
              </a:rPr>
              <a:t>COOPERATION AREAS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4300"/>
            <a:ext cx="936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77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2061" r="1218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9788" y="6492875"/>
            <a:ext cx="612775" cy="365125"/>
          </a:xfrm>
        </p:spPr>
        <p:txBody>
          <a:bodyPr/>
          <a:lstStyle/>
          <a:p>
            <a:pPr>
              <a:defRPr/>
            </a:pPr>
            <a:fld id="{E8D4B0D0-A706-40E6-9AE7-63A0B34BBAAB}" type="slidenum">
              <a:rPr lang="tr-TR" b="1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</a:t>
            </a:fld>
            <a:endParaRPr lang="tr-TR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398" name="Rectangle 3"/>
          <p:cNvSpPr txBox="1">
            <a:spLocks noChangeArrowheads="1"/>
          </p:cNvSpPr>
          <p:nvPr/>
        </p:nvSpPr>
        <p:spPr bwMode="auto">
          <a:xfrm>
            <a:off x="179389" y="1557339"/>
            <a:ext cx="8569076" cy="499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smtClean="0">
              <a:solidFill>
                <a:prstClr val="white"/>
              </a:solidFill>
            </a:endParaRPr>
          </a:p>
        </p:txBody>
      </p:sp>
      <p:sp>
        <p:nvSpPr>
          <p:cNvPr id="75784" name="7 Dikdörtgen"/>
          <p:cNvSpPr>
            <a:spLocks noChangeArrowheads="1"/>
          </p:cNvSpPr>
          <p:nvPr/>
        </p:nvSpPr>
        <p:spPr bwMode="auto">
          <a:xfrm>
            <a:off x="190573" y="1065211"/>
            <a:ext cx="8755659" cy="970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E) CAPACITY BUILDING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Calibri"/>
                <a:cs typeface="Arial" charset="0"/>
              </a:rPr>
              <a:t>Consultancy services for reorganizing and strengthening the institutional structure 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Organizing training courses on;</a:t>
            </a:r>
          </a:p>
          <a:p>
            <a:pPr algn="just" defTabSz="357188">
              <a:lnSpc>
                <a:spcPct val="150000"/>
              </a:lnSpc>
              <a:buClr>
                <a:srgbClr val="FF0000"/>
              </a:buClr>
              <a:buSzPct val="125000"/>
              <a:defRPr/>
            </a:pPr>
            <a:r>
              <a:rPr lang="en-US" sz="2200" b="1" dirty="0" smtClean="0">
                <a:latin typeface="Calibri"/>
                <a:cs typeface="Arial" charset="0"/>
              </a:rPr>
              <a:t>	</a:t>
            </a:r>
            <a:r>
              <a:rPr lang="en-US" sz="22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-observation, observers and observing systems;</a:t>
            </a:r>
          </a:p>
          <a:p>
            <a:pPr algn="just" defTabSz="357188">
              <a:lnSpc>
                <a:spcPct val="150000"/>
              </a:lnSpc>
              <a:buClr>
                <a:srgbClr val="FF0000"/>
              </a:buClr>
              <a:buSzPct val="125000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	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Arial" charset="0"/>
              </a:rPr>
              <a:t>-operation, maintenance and calibration</a:t>
            </a:r>
          </a:p>
          <a:p>
            <a:pPr algn="just" defTabSz="357188">
              <a:lnSpc>
                <a:spcPct val="150000"/>
              </a:lnSpc>
              <a:buClr>
                <a:srgbClr val="FF0000"/>
              </a:buClr>
              <a:buSzPct val="125000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	-forecasting; </a:t>
            </a:r>
            <a:r>
              <a:rPr lang="en-US" sz="2200" b="1" dirty="0" err="1" smtClean="0">
                <a:solidFill>
                  <a:srgbClr val="C00000"/>
                </a:solidFill>
                <a:latin typeface="Calibri"/>
                <a:cs typeface="Arial" charset="0"/>
              </a:rPr>
              <a:t>nowcasting</a:t>
            </a:r>
            <a:r>
              <a:rPr lang="en-US" sz="22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; interpretation of radar and satellite products; </a:t>
            </a:r>
          </a:p>
          <a:p>
            <a:pPr algn="just" defTabSz="357188">
              <a:lnSpc>
                <a:spcPct val="150000"/>
              </a:lnSpc>
              <a:buClr>
                <a:srgbClr val="FF0000"/>
              </a:buClr>
              <a:buSzPct val="125000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	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Arial" charset="0"/>
              </a:rPr>
              <a:t>-communication and data management</a:t>
            </a:r>
          </a:p>
          <a:p>
            <a:pPr algn="just" defTabSz="357188">
              <a:lnSpc>
                <a:spcPct val="150000"/>
              </a:lnSpc>
              <a:buClr>
                <a:srgbClr val="FF0000"/>
              </a:buClr>
              <a:buSzPct val="125000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	-research activities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latin typeface="Calibri"/>
                <a:cs typeface="Arial" charset="0"/>
              </a:rPr>
              <a:t>Sharing experiences via expert exchange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Improvement of public service tools and capabilities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latin typeface="Calibri"/>
              <a:cs typeface="Arial" charset="0"/>
            </a:endParaRPr>
          </a:p>
          <a:p>
            <a:pPr marL="628650"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tr-TR" sz="2800" b="1" dirty="0" smtClean="0"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4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3224E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400" name="5 Metin kutusu"/>
          <p:cNvSpPr txBox="1">
            <a:spLocks noChangeArrowheads="1"/>
          </p:cNvSpPr>
          <p:nvPr/>
        </p:nvSpPr>
        <p:spPr bwMode="auto">
          <a:xfrm>
            <a:off x="0" y="312737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000" b="1" dirty="0" smtClean="0">
                <a:solidFill>
                  <a:srgbClr val="FF0000"/>
                </a:solidFill>
                <a:latin typeface="Calibri" pitchFamily="34" charset="0"/>
              </a:rPr>
              <a:t>COOPERATION AREAS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4300"/>
            <a:ext cx="936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1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2061" r="1218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9788" y="6492875"/>
            <a:ext cx="612775" cy="365125"/>
          </a:xfrm>
        </p:spPr>
        <p:txBody>
          <a:bodyPr/>
          <a:lstStyle/>
          <a:p>
            <a:pPr>
              <a:defRPr/>
            </a:pPr>
            <a:fld id="{E8D4B0D0-A706-40E6-9AE7-63A0B34BBAAB}" type="slidenum">
              <a:rPr lang="tr-TR" b="1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8</a:t>
            </a:fld>
            <a:endParaRPr lang="tr-TR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398" name="Rectangle 3"/>
          <p:cNvSpPr txBox="1">
            <a:spLocks noChangeArrowheads="1"/>
          </p:cNvSpPr>
          <p:nvPr/>
        </p:nvSpPr>
        <p:spPr bwMode="auto">
          <a:xfrm>
            <a:off x="179389" y="1557339"/>
            <a:ext cx="8569076" cy="499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dirty="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charset="0"/>
              <a:buChar char="•"/>
            </a:pPr>
            <a:endParaRPr lang="tr-TR" altLang="tr-TR" sz="2400" dirty="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dirty="0" smtClean="0">
              <a:solidFill>
                <a:srgbClr val="3224EC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altLang="tr-TR" sz="2400" b="1" dirty="0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dirty="0" smtClean="0">
              <a:solidFill>
                <a:prstClr val="white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GB" altLang="tr-TR" sz="2400" b="1" dirty="0" smtClean="0">
              <a:solidFill>
                <a:prstClr val="white"/>
              </a:solidFill>
            </a:endParaRPr>
          </a:p>
        </p:txBody>
      </p:sp>
      <p:sp>
        <p:nvSpPr>
          <p:cNvPr id="75784" name="7 Dikdörtgen"/>
          <p:cNvSpPr>
            <a:spLocks noChangeArrowheads="1"/>
          </p:cNvSpPr>
          <p:nvPr/>
        </p:nvSpPr>
        <p:spPr bwMode="auto">
          <a:xfrm>
            <a:off x="190573" y="1065211"/>
            <a:ext cx="8755659" cy="708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F) INTERNATIONAL ORGANIZATIONS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defRPr/>
            </a:pPr>
            <a:endParaRPr lang="tr-TR" sz="2400" b="1" dirty="0" smtClean="0">
              <a:solidFill>
                <a:srgbClr val="C00000"/>
              </a:solidFill>
              <a:latin typeface="Calibri"/>
              <a:cs typeface="Arial" charset="0"/>
            </a:endParaRP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500" b="1" dirty="0" smtClean="0">
                <a:latin typeface="Calibri"/>
                <a:cs typeface="Arial" charset="0"/>
              </a:rPr>
              <a:t>Supporting each other at </a:t>
            </a:r>
            <a:r>
              <a:rPr lang="en-US" sz="2500" b="1" dirty="0" smtClean="0">
                <a:latin typeface="Calibri"/>
                <a:cs typeface="Arial" charset="0"/>
              </a:rPr>
              <a:t>international platforms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Improvement of common action capabilities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500" b="1" dirty="0" smtClean="0">
                <a:latin typeface="Calibri"/>
                <a:cs typeface="Arial" charset="0"/>
              </a:rPr>
              <a:t>Development of the mechanism to get more benefit </a:t>
            </a:r>
            <a:r>
              <a:rPr lang="en-US" sz="2500" b="1" dirty="0" smtClean="0">
                <a:latin typeface="Calibri"/>
                <a:cs typeface="Arial" charset="0"/>
              </a:rPr>
              <a:t>from the sources and products of  international organizations </a:t>
            </a:r>
          </a:p>
          <a:p>
            <a:pPr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Increasing the representation at the bodies of international </a:t>
            </a:r>
            <a:r>
              <a:rPr lang="en-US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organizations</a:t>
            </a:r>
            <a:r>
              <a:rPr lang="tr-TR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 (</a:t>
            </a:r>
            <a:r>
              <a:rPr lang="tr-TR" sz="2500" b="1" dirty="0" err="1" smtClean="0">
                <a:solidFill>
                  <a:srgbClr val="0000FF"/>
                </a:solidFill>
                <a:latin typeface="Calibri"/>
                <a:cs typeface="Arial" charset="0"/>
              </a:rPr>
              <a:t>e.g</a:t>
            </a:r>
            <a:r>
              <a:rPr lang="tr-TR" sz="2500" b="1" dirty="0" smtClean="0">
                <a:solidFill>
                  <a:srgbClr val="0000FF"/>
                </a:solidFill>
                <a:latin typeface="Calibri"/>
                <a:cs typeface="Arial" charset="0"/>
              </a:rPr>
              <a:t>. WMO)</a:t>
            </a:r>
            <a:endParaRPr lang="en-US" sz="2500" b="1" dirty="0" smtClean="0">
              <a:solidFill>
                <a:srgbClr val="0000FF"/>
              </a:solidFill>
              <a:latin typeface="Calibri"/>
              <a:cs typeface="Arial" charset="0"/>
            </a:endParaRPr>
          </a:p>
          <a:p>
            <a:pPr marL="628650" indent="357188" algn="just" defTabSz="493713">
              <a:lnSpc>
                <a:spcPct val="1500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tr-TR" sz="2800" b="1" dirty="0" smtClean="0"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8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tr-TR" sz="2400" b="1" dirty="0">
              <a:solidFill>
                <a:srgbClr val="3224EC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3224E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400" name="5 Metin kutusu"/>
          <p:cNvSpPr txBox="1">
            <a:spLocks noChangeArrowheads="1"/>
          </p:cNvSpPr>
          <p:nvPr/>
        </p:nvSpPr>
        <p:spPr bwMode="auto">
          <a:xfrm>
            <a:off x="0" y="312737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3000" b="1" dirty="0" smtClean="0">
                <a:solidFill>
                  <a:srgbClr val="FF0000"/>
                </a:solidFill>
                <a:latin typeface="Calibri" pitchFamily="34" charset="0"/>
              </a:rPr>
              <a:t>COOPERATION AREAS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4300"/>
            <a:ext cx="936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6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fdagli\Desktop\Resi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1568" y="-27384"/>
            <a:ext cx="1041630" cy="115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etin kutusu"/>
          <p:cNvSpPr txBox="1">
            <a:spLocks noChangeArrowheads="1"/>
          </p:cNvSpPr>
          <p:nvPr/>
        </p:nvSpPr>
        <p:spPr bwMode="auto">
          <a:xfrm>
            <a:off x="1186383" y="3068960"/>
            <a:ext cx="70580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6000" dirty="0" smtClean="0"/>
              <a:t>THANK YOU</a:t>
            </a:r>
            <a:endParaRPr lang="tr-TR" sz="6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1475656" y="188640"/>
            <a:ext cx="6192688" cy="89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REPUBLIC OF TURKEY</a:t>
            </a: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THE MINISTRY of FORESTRY AND WATER AFFAIRS</a:t>
            </a: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TURKISH STATE METEOROLOGICAL SERVICE</a:t>
            </a:r>
            <a:endParaRPr lang="tr-TR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6742</TotalTime>
  <Words>402</Words>
  <Application>Microsoft Office PowerPoint</Application>
  <PresentationFormat>Ekran Gösterisi (4:3)</PresentationFormat>
  <Paragraphs>144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Calibri</vt:lpstr>
      <vt:lpstr>Arial</vt:lpstr>
      <vt:lpstr>1_Ofis Teması</vt:lpstr>
      <vt:lpstr>5_Ofis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fatih dagli</dc:creator>
  <cp:lastModifiedBy>pc</cp:lastModifiedBy>
  <cp:revision>382</cp:revision>
  <dcterms:created xsi:type="dcterms:W3CDTF">2013-02-19T10:06:35Z</dcterms:created>
  <dcterms:modified xsi:type="dcterms:W3CDTF">2017-05-07T21:29:37Z</dcterms:modified>
</cp:coreProperties>
</file>